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36AA2B7-6D56-455D-9469-4987686251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F66A3B-A0B0-457B-8793-1C76A86A68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3/27/2022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A0604B-7915-41CF-9379-2A2E3C187F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C2CDBD-F9BC-4B60-9435-6D79512EC7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200"/>
            </a:lvl1pPr>
          </a:lstStyle>
          <a:p>
            <a:fld id="{ECD24200-9C46-4878-B81C-221763FE63E1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0645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200"/>
            </a:lvl1pPr>
          </a:lstStyle>
          <a:p>
            <a:r>
              <a:rPr lang="en-US"/>
              <a:t>3/27/2022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200"/>
            </a:lvl1pPr>
          </a:lstStyle>
          <a:p>
            <a:fld id="{95C2AB1F-A444-4D45-B804-9E8491C0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5363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9BA32A30-8F7F-4B3F-BDE0-0DADC33E88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917FB7FA-6D16-4563-9F68-B19EAA9B6D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2C9C27CD-11EA-4E4E-A1A9-E0C7B18FF7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258" indent="-30202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9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326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561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796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03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267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50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A39718-E609-4F1F-85AF-64A1AF7909FA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540E6C-1563-4896-9564-30AD29F4704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2BAD6F-E709-4DAE-8EA7-8A27265E02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60C76EE9-73DD-4FAE-B401-F7641D69377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1E210246-72A6-4067-9143-94F59061E7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DBDD78D4-323F-475E-BD35-0E3945AAD0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258" indent="-30202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9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326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561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796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03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267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50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BBBF5E-D72A-42D1-B7C7-25513D96A7C2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56FD2B-72DD-4465-BF2A-9AE23F49CA9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26DD72-250E-49B0-B455-69052C10FE0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60170C0E-E2DE-4ACB-BA98-96BFE8347B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2CF53813-9BD8-4E1C-8927-5C9B99A2F1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C81C0B26-E8C1-48A3-80E6-36D03CDB74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258" indent="-30202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9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326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561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796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03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267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50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E35D7A-AD96-4212-A624-BBD03A32DA91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18FF81-6730-4F9C-9546-1337A286BA1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9C55E6-E254-42E9-9B31-506D90193A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FC248285-5267-4667-9435-1AEEFB5F30B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62F5295B-A149-4570-A22C-7C3C894321B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D0E295AE-EAAF-4053-96CB-FE93DE1BC8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258" indent="-30202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9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326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561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796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03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267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50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1A78A38-C0A9-4108-AB8B-B4E9EE6B6BC2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DEFFE6-9E7B-4E6C-AB07-C58DFFA1BE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3D17BC-8FAC-408C-BD90-14510F41C94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E9C32482-B219-45E9-8EE9-43FA4A1003D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CE2054F-0139-4B5E-A06C-7E95A35C08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A14BAB69-B698-4574-BD41-8D2DF9ED0B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258" indent="-30202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9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326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561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796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03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267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50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02F5F2-72EC-49D8-914E-C3D3B46FA897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2E7D20-FED0-4220-AB44-568516FCC20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2545C0-22AE-4359-8680-DF48D9DFE6E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58757DA2-3323-4DFA-86F7-210A5C26CD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0692F4FC-A308-4781-BED7-14CE842E47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D6993306-309F-4A07-A736-6BFAD2E1C9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258" indent="-30202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9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326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561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796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03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267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50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A7DF479-51A4-4A46-950F-67D7368710E6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579D53-02C2-4471-AD53-6840D7686B3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503803-3B40-45F4-8B55-45DFB4272B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53475DD4-7538-4589-9642-435C7A43FF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7447D07E-35B1-4F8E-A00F-8FFC4759BAD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B7CA9B66-A6CE-4D93-AD3C-B0633E4E52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258" indent="-30202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9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326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561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796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03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267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50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EBDEFA-405E-49CD-9184-3835DBD9B071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7EA1A2-FC7A-4ABF-A0C8-B74A346832C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0D79C3-D781-44A3-8F98-96DDA1E73F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ECB88A21-D2DD-4881-BA37-3E928738E2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85A15F1A-B596-4F9F-A3EF-A512A64B72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B206AAFB-20C2-4FAA-961B-4E8C1882AD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258" indent="-30202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9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326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561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796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03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267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50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CFDC07-0E20-4575-AEBD-307E0DCEDCED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617F17-C95C-4D1C-BE67-DCB796E2830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0F70F8-1A76-4381-98D1-BFEB6634D2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448B075E-0C4F-44B4-838E-CEBA1CAE98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09AF8C6-9704-4BC3-A395-6F81EF5DBB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44D9EC0F-41C5-4849-9B70-595E5912FD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258" indent="-30202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9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326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561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796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03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267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50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BFA122-5950-4121-BB9A-97D7E9B7C972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E404D6-33A6-4825-981A-16A10E11152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6D677E-2738-46C1-B968-71798080948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E3D4B1EE-FFA0-41B5-A40E-AFB70310CB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331A35F0-F01D-4C03-8E63-0F054FF184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2EE378D8-5954-4BE8-9872-B1D0CD248A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258" indent="-30202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9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326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561" indent="-2416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796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03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267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502" indent="-2416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64FEEC-34B3-41AD-B263-2E53AF8DB6F6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C16943-DB7D-4A5C-B532-82EFE7401FE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A2CABA-FFBC-455E-BD4D-7F6935BACCA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199DA1-61F2-4B30-8067-EFAA26759219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152CAA6-E8E4-4A14-A2A7-9AA29125B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31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199DA1-61F2-4B30-8067-EFAA26759219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2CAA6-E8E4-4A14-A2A7-9AA29125B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20155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199DA1-61F2-4B30-8067-EFAA26759219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2CAA6-E8E4-4A14-A2A7-9AA29125B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33476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199DA1-61F2-4B30-8067-EFAA26759219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2CAA6-E8E4-4A14-A2A7-9AA29125B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17988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199DA1-61F2-4B30-8067-EFAA26759219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152CAA6-E8E4-4A14-A2A7-9AA29125B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16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199DA1-61F2-4B30-8067-EFAA26759219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2CAA6-E8E4-4A14-A2A7-9AA29125B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10132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199DA1-61F2-4B30-8067-EFAA26759219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2CAA6-E8E4-4A14-A2A7-9AA29125B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12540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199DA1-61F2-4B30-8067-EFAA26759219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2CAA6-E8E4-4A14-A2A7-9AA29125B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01001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199DA1-61F2-4B30-8067-EFAA26759219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2CAA6-E8E4-4A14-A2A7-9AA29125B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58241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199DA1-61F2-4B30-8067-EFAA26759219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2CAA6-E8E4-4A14-A2A7-9AA29125B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2059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199DA1-61F2-4B30-8067-EFAA26759219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152CAA6-E8E4-4A14-A2A7-9AA29125B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16963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199DA1-61F2-4B30-8067-EFAA26759219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152CAA6-E8E4-4A14-A2A7-9AA29125B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12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F66584D-7828-456F-856B-5DA46F012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382000" cy="1538883"/>
          </a:xfrm>
        </p:spPr>
        <p:txBody>
          <a:bodyPr>
            <a:spAutoFit/>
          </a:bodyPr>
          <a:lstStyle/>
          <a:p>
            <a:r>
              <a:rPr lang="en-US" altLang="en-US" sz="2800" dirty="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Fellowship can be broken. Revelation 2:5</a:t>
            </a:r>
          </a:p>
          <a:p>
            <a:r>
              <a:rPr lang="en-US" altLang="en-US" sz="2800" dirty="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Unity can be disrupted. 1 Corinthians 11:18</a:t>
            </a:r>
          </a:p>
          <a:p>
            <a:r>
              <a:rPr lang="en-US" altLang="en-US" sz="2800" dirty="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Usefulness can cease. Revelation 3:16</a:t>
            </a:r>
          </a:p>
        </p:txBody>
      </p:sp>
      <p:sp>
        <p:nvSpPr>
          <p:cNvPr id="2050" name="Title 1">
            <a:extLst>
              <a:ext uri="{FF2B5EF4-FFF2-40B4-BE49-F238E27FC236}">
                <a16:creationId xmlns:a16="http://schemas.microsoft.com/office/drawing/2014/main" id="{E8DD57BD-742B-4150-91D5-A5306C730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8038" y="1340696"/>
            <a:ext cx="6457361" cy="1800493"/>
          </a:xfrm>
          <a:solidFill>
            <a:schemeClr val="bg1">
              <a:alpha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sz="4800" b="1" dirty="0">
                <a:solidFill>
                  <a:srgbClr val="C0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What</a:t>
            </a:r>
            <a:r>
              <a:rPr lang="en-US" altLang="en-US" sz="6000" b="1" dirty="0">
                <a:solidFill>
                  <a:srgbClr val="C0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altLang="en-US" sz="5400" b="1" dirty="0">
                <a:solidFill>
                  <a:srgbClr val="C0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CAN</a:t>
            </a:r>
            <a:r>
              <a:rPr lang="en-US" altLang="en-US" sz="6000" b="1" dirty="0">
                <a:solidFill>
                  <a:srgbClr val="C0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altLang="en-US" sz="4800" b="1" dirty="0">
                <a:solidFill>
                  <a:srgbClr val="C0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Destroy A Local Church?</a:t>
            </a:r>
            <a:endParaRPr lang="en-US" altLang="en-US" sz="4800" dirty="0">
              <a:solidFill>
                <a:srgbClr val="C0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A33FCD54-DB96-43C8-BFE2-07960873B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539" y="210592"/>
            <a:ext cx="5684363" cy="1615827"/>
          </a:xfrm>
        </p:spPr>
        <p:txBody>
          <a:bodyPr wrap="square">
            <a:spAutoFit/>
          </a:bodyPr>
          <a:lstStyle/>
          <a:p>
            <a:r>
              <a:rPr lang="en-US" altLang="en-US" sz="4800" b="1" dirty="0">
                <a:solidFill>
                  <a:srgbClr val="FF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Our Purpose Is To </a:t>
            </a:r>
            <a:br>
              <a:rPr lang="en-US" altLang="en-US" sz="4800" b="1" dirty="0">
                <a:solidFill>
                  <a:srgbClr val="FF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4800" b="1" dirty="0">
                <a:solidFill>
                  <a:srgbClr val="FF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Survive And Thrive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9A71D31-5408-4D7A-8204-7818B5188503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2362200"/>
            <a:ext cx="8305800" cy="2731517"/>
          </a:xfrm>
        </p:spPr>
        <p:txBody>
          <a:bodyPr>
            <a:spAutoFit/>
          </a:bodyPr>
          <a:lstStyle/>
          <a:p>
            <a:pPr hangingPunct="0">
              <a:spcBef>
                <a:spcPts val="300"/>
              </a:spcBef>
            </a:pPr>
            <a:r>
              <a:rPr lang="en-US" altLang="en-US" sz="4400" dirty="0">
                <a:latin typeface="Leelawadee" panose="020B0502040204020203" pitchFamily="34" charset="-34"/>
                <a:cs typeface="Leelawadee" panose="020B0502040204020203" pitchFamily="34" charset="-34"/>
              </a:rPr>
              <a:t>With Christ’s approval …</a:t>
            </a:r>
          </a:p>
          <a:p>
            <a:pPr lvl="1" hangingPunct="0">
              <a:spcBef>
                <a:spcPts val="300"/>
              </a:spcBef>
            </a:pPr>
            <a:r>
              <a:rPr lang="en-US" altLang="en-US" sz="4000" dirty="0">
                <a:latin typeface="Leelawadee" panose="020B0502040204020203" pitchFamily="34" charset="-34"/>
                <a:cs typeface="Leelawadee" panose="020B0502040204020203" pitchFamily="34" charset="-34"/>
              </a:rPr>
              <a:t>Sound in doctrine.</a:t>
            </a:r>
            <a:endParaRPr lang="en-US" altLang="en-US" sz="10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lvl="1" hangingPunct="0">
              <a:spcBef>
                <a:spcPts val="300"/>
              </a:spcBef>
            </a:pPr>
            <a:r>
              <a:rPr lang="en-US" altLang="en-US" sz="4000" dirty="0">
                <a:latin typeface="Leelawadee" panose="020B0502040204020203" pitchFamily="34" charset="-34"/>
                <a:cs typeface="Leelawadee" panose="020B0502040204020203" pitchFamily="34" charset="-34"/>
              </a:rPr>
              <a:t>Pure in living.</a:t>
            </a:r>
            <a:endParaRPr lang="en-US" altLang="en-US" sz="10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lvl="1" hangingPunct="0">
              <a:spcBef>
                <a:spcPts val="300"/>
              </a:spcBef>
            </a:pPr>
            <a:r>
              <a:rPr lang="en-US" altLang="en-US" sz="4000" dirty="0">
                <a:latin typeface="Leelawadee" panose="020B0502040204020203" pitchFamily="34" charset="-34"/>
                <a:cs typeface="Leelawadee" panose="020B0502040204020203" pitchFamily="34" charset="-34"/>
              </a:rPr>
              <a:t>Diligent in service.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38D552C-932C-4567-9560-204694068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63FE357-B8F1-4C64-AE1F-F4BA195C1307}" type="slidenum">
              <a:rPr lang="en-US" altLang="en-US">
                <a:solidFill>
                  <a:srgbClr val="54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hangingPunct="1"/>
              <a:t>10</a:t>
            </a:fld>
            <a:endParaRPr lang="en-US" altLang="en-US">
              <a:solidFill>
                <a:srgbClr val="54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595BAB20-BC68-4904-82CB-6813EEDAC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006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rgbClr val="FF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Allowing Divisions Over People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34CF8EE-2C2B-4643-BF5F-7E083B555F78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146050" y="1698395"/>
            <a:ext cx="8851900" cy="4857740"/>
          </a:xfrm>
        </p:spPr>
        <p:txBody>
          <a:bodyPr wrap="square">
            <a:spAutoFit/>
          </a:bodyPr>
          <a:lstStyle/>
          <a:p>
            <a:r>
              <a:rPr lang="en-US" altLang="en-US" sz="3200" dirty="0">
                <a:highlight>
                  <a:srgbClr val="FFFF00"/>
                </a:highlight>
                <a:latin typeface="Leelawadee" panose="020B0502040204020203" pitchFamily="34" charset="-34"/>
                <a:cs typeface="Leelawadee" panose="020B0502040204020203" pitchFamily="34" charset="-34"/>
              </a:rPr>
              <a:t>Carnality that disrupts harmony and dishonors Christ.</a:t>
            </a:r>
            <a:b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1 Corinthians 1:10-13; 3:1-3</a:t>
            </a:r>
          </a:p>
          <a:p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Various forms:</a:t>
            </a:r>
          </a:p>
          <a:p>
            <a:pPr lvl="1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Over preachers (1 Corinthians 3:4-7)</a:t>
            </a:r>
          </a:p>
          <a:p>
            <a:pPr lvl="1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Over and among elders (1 Timothy 5:19)</a:t>
            </a:r>
          </a:p>
          <a:p>
            <a:pPr lvl="1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Over family (1 Timothy 5:21)</a:t>
            </a:r>
          </a:p>
          <a:p>
            <a:pPr lvl="1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A “Diotrephes” (3 John 9-10)</a:t>
            </a:r>
          </a:p>
          <a:p>
            <a:pPr lvl="1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“Personality conflicts” (NOTE: John 13:34-35)</a:t>
            </a:r>
          </a:p>
        </p:txBody>
      </p:sp>
      <p:sp>
        <p:nvSpPr>
          <p:cNvPr id="3076" name="Slide Number Placeholder 3">
            <a:extLst>
              <a:ext uri="{FF2B5EF4-FFF2-40B4-BE49-F238E27FC236}">
                <a16:creationId xmlns:a16="http://schemas.microsoft.com/office/drawing/2014/main" id="{69FA57C1-E144-4361-A8DD-520E7B402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A06CDF-6F27-4B8D-9A97-77DFA3AC7A32}" type="slidenum">
              <a:rPr lang="en-US" altLang="en-US">
                <a:solidFill>
                  <a:srgbClr val="54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hangingPunct="1"/>
              <a:t>2</a:t>
            </a:fld>
            <a:endParaRPr lang="en-US" altLang="en-US">
              <a:solidFill>
                <a:srgbClr val="54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21BE8AC3-9753-4A7F-9ABA-35244B094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7581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rgbClr val="FF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False Doctrines </a:t>
            </a:r>
            <a:r>
              <a:rPr lang="en-US" altLang="en-US" sz="3600" b="1" dirty="0">
                <a:solidFill>
                  <a:srgbClr val="FF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(Colossians 2:8)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75328093-0A24-4FB5-8240-A7F478D93F21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2133600"/>
            <a:ext cx="8229600" cy="3570208"/>
          </a:xfrm>
        </p:spPr>
        <p:txBody>
          <a:bodyPr>
            <a:spAutoFit/>
          </a:bodyPr>
          <a:lstStyle/>
          <a:p>
            <a:pPr hangingPunct="0"/>
            <a:r>
              <a:rPr lang="en-US" altLang="en-US" sz="3600" dirty="0">
                <a:latin typeface="Leelawadee" panose="020B0502040204020203" pitchFamily="34" charset="-34"/>
                <a:cs typeface="Leelawadee" panose="020B0502040204020203" pitchFamily="34" charset="-34"/>
              </a:rPr>
              <a:t>Removes us from God’s grace. Galatians 1:6-9 (2:5)</a:t>
            </a:r>
          </a:p>
          <a:p>
            <a:pPr hangingPunct="0"/>
            <a:r>
              <a:rPr lang="en-US" altLang="en-US" sz="3600" dirty="0">
                <a:latin typeface="Leelawadee" panose="020B0502040204020203" pitchFamily="34" charset="-34"/>
                <a:cs typeface="Leelawadee" panose="020B0502040204020203" pitchFamily="34" charset="-34"/>
              </a:rPr>
              <a:t>Corrupts. 2 Corinthians 11:2-4</a:t>
            </a:r>
            <a:br>
              <a:rPr lang="en-US" altLang="en-US" sz="3600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3600" dirty="0">
                <a:latin typeface="Leelawadee" panose="020B0502040204020203" pitchFamily="34" charset="-34"/>
                <a:cs typeface="Leelawadee" panose="020B0502040204020203" pitchFamily="34" charset="-34"/>
              </a:rPr>
              <a:t>(2 Timothy 2:16-18)</a:t>
            </a:r>
          </a:p>
          <a:p>
            <a:r>
              <a:rPr lang="en-US" altLang="en-US" sz="3600" dirty="0">
                <a:highlight>
                  <a:srgbClr val="FFFF00"/>
                </a:highlight>
                <a:latin typeface="Leelawadee" panose="020B0502040204020203" pitchFamily="34" charset="-34"/>
                <a:cs typeface="Leelawadee" panose="020B0502040204020203" pitchFamily="34" charset="-34"/>
              </a:rPr>
              <a:t>Unless we guard against error we will succumb to it.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1702E101-B27E-43BE-8DE2-8FD1BD28D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C43AE8-398D-4AF4-914E-6F21A46CE629}" type="slidenum">
              <a:rPr lang="en-US" altLang="en-US">
                <a:solidFill>
                  <a:srgbClr val="54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hangingPunct="1"/>
              <a:t>3</a:t>
            </a:fld>
            <a:endParaRPr lang="en-US" altLang="en-US">
              <a:solidFill>
                <a:srgbClr val="54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C0CA55B2-D61D-4168-BAB2-45E049138D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008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rgbClr val="FF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Binding Personal Consciences</a:t>
            </a:r>
            <a:endParaRPr lang="en-US" altLang="en-US" sz="3600" b="1" dirty="0">
              <a:solidFill>
                <a:srgbClr val="FF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E8649E7E-053A-4F29-AC71-4E234636112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643406"/>
            <a:ext cx="8229600" cy="4211409"/>
          </a:xfrm>
        </p:spPr>
        <p:txBody>
          <a:bodyPr>
            <a:spAutoFit/>
          </a:bodyPr>
          <a:lstStyle/>
          <a:p>
            <a:pPr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Binding </a:t>
            </a:r>
            <a:r>
              <a:rPr lang="en-US" altLang="en-US" sz="3200" dirty="0">
                <a:highlight>
                  <a:srgbClr val="FFFF00"/>
                </a:highlight>
                <a:latin typeface="Leelawadee" panose="020B0502040204020203" pitchFamily="34" charset="-34"/>
                <a:cs typeface="Leelawadee" panose="020B0502040204020203" pitchFamily="34" charset="-34"/>
              </a:rPr>
              <a:t>morally </a:t>
            </a:r>
            <a:r>
              <a:rPr lang="en-US" altLang="en-US" sz="3200" u="sng" dirty="0">
                <a:highlight>
                  <a:srgbClr val="FFFF00"/>
                </a:highlight>
                <a:latin typeface="Leelawadee" panose="020B0502040204020203" pitchFamily="34" charset="-34"/>
                <a:cs typeface="Leelawadee" panose="020B0502040204020203" pitchFamily="34" charset="-34"/>
              </a:rPr>
              <a:t>indifferent</a:t>
            </a: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 issues splinters and fractures churches. Romans 14:13; 15:7</a:t>
            </a:r>
          </a:p>
          <a:p>
            <a:pPr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Use your liberty without condemning, causing stumbling, or violating your conscience</a:t>
            </a:r>
          </a:p>
          <a:p>
            <a:pPr lvl="1"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Follow peace and edify each other (Romans 14:1-6, 10, 13-14, 19, 21-23)</a:t>
            </a:r>
          </a:p>
          <a:p>
            <a:pPr lvl="1"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Avoid foolish disputes. 2 Timothy 2:23</a:t>
            </a: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5FD254A-E791-4A84-B91C-F3046DF65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D70917-93EE-4DEC-9D44-C8978DE92C12}" type="slidenum">
              <a:rPr lang="en-US" altLang="en-US">
                <a:solidFill>
                  <a:srgbClr val="54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hangingPunct="1"/>
              <a:t>4</a:t>
            </a:fld>
            <a:endParaRPr lang="en-US" altLang="en-US">
              <a:solidFill>
                <a:srgbClr val="54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7C686A18-956E-4637-A70C-3159F5180B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7579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rgbClr val="FF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An Unfaithful Eldership</a:t>
            </a:r>
            <a:endParaRPr lang="en-US" altLang="en-US" sz="3600" b="1" dirty="0">
              <a:solidFill>
                <a:srgbClr val="FF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3592220-5301-4911-A26D-AB734324F683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62930" y="1721959"/>
            <a:ext cx="8458200" cy="3693319"/>
          </a:xfrm>
        </p:spPr>
        <p:txBody>
          <a:bodyPr>
            <a:spAutoFit/>
          </a:bodyPr>
          <a:lstStyle/>
          <a:p>
            <a:pPr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By not guarding themselves or not feeding the church, it is exposed to destruction. </a:t>
            </a:r>
            <a:b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3200" i="1" dirty="0">
                <a:highlight>
                  <a:srgbClr val="FFFF00"/>
                </a:highlight>
                <a:latin typeface="Leelawadee" panose="020B0502040204020203" pitchFamily="34" charset="-34"/>
                <a:cs typeface="Leelawadee" panose="020B0502040204020203" pitchFamily="34" charset="-34"/>
              </a:rPr>
              <a:t>“Take heed unto yourselves, and to all the flock …”</a:t>
            </a: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 Acts 20:28-30; cf. Hebrews13:17;</a:t>
            </a:r>
            <a:b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1 Thessalonians 5:12ff</a:t>
            </a:r>
          </a:p>
          <a:p>
            <a:pPr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Pure motives must be kept. 1 Peter 5:2-3</a:t>
            </a:r>
          </a:p>
          <a:p>
            <a:pPr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Follow no man into sin!</a:t>
            </a: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1A7438AE-3279-4041-B66D-44BD05CD1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CB675C5-EFB9-45A3-AC9D-B900E4E3AF40}" type="slidenum">
              <a:rPr lang="en-US" altLang="en-US">
                <a:solidFill>
                  <a:srgbClr val="54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hangingPunct="1"/>
              <a:t>5</a:t>
            </a:fld>
            <a:endParaRPr lang="en-US" altLang="en-US">
              <a:solidFill>
                <a:srgbClr val="54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41D02232-60BE-4C1A-80FB-ACD7E4B9CA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7581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rgbClr val="FF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Hypocrisy</a:t>
            </a:r>
            <a:endParaRPr lang="en-US" altLang="en-US" sz="3600" b="1" dirty="0">
              <a:solidFill>
                <a:srgbClr val="FF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474CB4A6-87B9-487C-9BF2-09D0F122316D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681900"/>
            <a:ext cx="8229600" cy="3693319"/>
          </a:xfrm>
        </p:spPr>
        <p:txBody>
          <a:bodyPr>
            <a:spAutoFit/>
          </a:bodyPr>
          <a:lstStyle/>
          <a:p>
            <a:pPr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Hinders conversions, dishonors God, and makes our message vain. Romans 2:17-25; James 3:16</a:t>
            </a:r>
          </a:p>
          <a:p>
            <a:pPr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Churches have influence.</a:t>
            </a:r>
            <a:b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1 Thessalonians 1:7-10</a:t>
            </a:r>
          </a:p>
          <a:p>
            <a:pPr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Our name and our influence must be true. </a:t>
            </a:r>
            <a:b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Revelation 3:1</a:t>
            </a: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6853587-C3B0-43E0-8E15-BCB91C291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815D90-D635-4E97-9135-A5102D13C79A}" type="slidenum">
              <a:rPr lang="en-US" altLang="en-US">
                <a:solidFill>
                  <a:srgbClr val="54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hangingPunct="1"/>
              <a:t>6</a:t>
            </a:fld>
            <a:endParaRPr lang="en-US" altLang="en-US">
              <a:solidFill>
                <a:srgbClr val="54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EAC86F1D-3464-468A-9D61-3944FBDCAB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7584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rgbClr val="FF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The Infiltration Of The World</a:t>
            </a:r>
            <a:endParaRPr lang="en-US" altLang="en-US" sz="3600" b="1" dirty="0">
              <a:solidFill>
                <a:srgbClr val="FF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654A974-72CD-44DF-8129-276DEB9C683F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512213"/>
            <a:ext cx="8305800" cy="3693319"/>
          </a:xfrm>
        </p:spPr>
        <p:txBody>
          <a:bodyPr>
            <a:spAutoFit/>
          </a:bodyPr>
          <a:lstStyle/>
          <a:p>
            <a:pPr hangingPunct="0"/>
            <a:r>
              <a:rPr lang="en-US" altLang="en-US" sz="3200" dirty="0">
                <a:highlight>
                  <a:srgbClr val="FFFF00"/>
                </a:highlight>
                <a:latin typeface="Leelawadee" panose="020B0502040204020203" pitchFamily="34" charset="-34"/>
                <a:cs typeface="Leelawadee" panose="020B0502040204020203" pitchFamily="34" charset="-34"/>
              </a:rPr>
              <a:t>Sin, left to itself, permeates and defiles.</a:t>
            </a:r>
            <a:b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1 Corinthians 5:1-2, 6-8; Ephesians 4-5; </a:t>
            </a:r>
            <a:b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2 Thessalonians 3:6ff</a:t>
            </a:r>
          </a:p>
          <a:p>
            <a:pPr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Issue of the heart! Proverbs 4:23;</a:t>
            </a:r>
            <a:b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1 John 2:15-16 (cf. Matthew 6:24)</a:t>
            </a:r>
          </a:p>
          <a:p>
            <a:pPr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Come out, cleanse ourselves, and perfect holiness. 2 Corinthians 6:17-7:1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B2A4BCD3-E84A-42A5-A3A7-DB67B38C9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AA3BD5E-5C79-4BD4-A533-4C3D405A8DBC}" type="slidenum">
              <a:rPr lang="en-US" altLang="en-US">
                <a:solidFill>
                  <a:srgbClr val="54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hangingPunct="1"/>
              <a:t>7</a:t>
            </a:fld>
            <a:endParaRPr lang="en-US" altLang="en-US">
              <a:solidFill>
                <a:srgbClr val="54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F7068ADA-9558-408B-9123-A458EF121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834063"/>
            <a:ext cx="9144000" cy="723275"/>
          </a:xfrm>
        </p:spPr>
        <p:txBody>
          <a:bodyPr>
            <a:spAutoFit/>
          </a:bodyPr>
          <a:lstStyle/>
          <a:p>
            <a:r>
              <a:rPr lang="en-US" altLang="en-US" sz="3800" b="1" dirty="0">
                <a:solidFill>
                  <a:srgbClr val="FF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Weariness With Whole Counsel Of God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6F899B8-709E-477C-8A2C-1744C08B9BAB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776167"/>
            <a:ext cx="8305800" cy="4237057"/>
          </a:xfrm>
        </p:spPr>
        <p:txBody>
          <a:bodyPr>
            <a:spAutoFit/>
          </a:bodyPr>
          <a:lstStyle/>
          <a:p>
            <a:pPr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We must have God’s word. Acts 20:20, 27</a:t>
            </a:r>
          </a:p>
          <a:p>
            <a:pPr hangingPunct="0"/>
            <a:r>
              <a:rPr lang="en-US" altLang="en-US" sz="3200" dirty="0">
                <a:highlight>
                  <a:srgbClr val="FFFF00"/>
                </a:highlight>
                <a:latin typeface="Leelawadee" panose="020B0502040204020203" pitchFamily="34" charset="-34"/>
                <a:cs typeface="Leelawadee" panose="020B0502040204020203" pitchFamily="34" charset="-34"/>
              </a:rPr>
              <a:t>Weariness means apathy, neglect, distraction, impatience with the truth</a:t>
            </a: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</a:p>
          <a:p>
            <a:pPr lvl="1"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Warnings: cf. Galatians 6:9;</a:t>
            </a:r>
            <a:b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2 Thessalonians 3:13; Hebrews 12:3; Revelation 2:3</a:t>
            </a:r>
          </a:p>
          <a:p>
            <a:pPr hangingPunct="0"/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Leads to accommodating selfish interests instead of God’s will. 2 Timothy 4:3-4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58A7E77A-7C02-46BD-B44E-F652B1DFD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A3CD42-2B10-4C87-A82C-C6577F5DB0EE}" type="slidenum">
              <a:rPr lang="en-US" altLang="en-US">
                <a:solidFill>
                  <a:srgbClr val="54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hangingPunct="1"/>
              <a:t>8</a:t>
            </a:fld>
            <a:endParaRPr lang="en-US" altLang="en-US">
              <a:solidFill>
                <a:srgbClr val="54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8C94A658-26A9-4E1A-A378-40C94E8A8C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3380" y="834063"/>
            <a:ext cx="8305800" cy="723275"/>
          </a:xfrm>
        </p:spPr>
        <p:txBody>
          <a:bodyPr wrap="square">
            <a:spAutoFit/>
          </a:bodyPr>
          <a:lstStyle/>
          <a:p>
            <a:r>
              <a:rPr lang="en-US" altLang="en-US" sz="3800" b="1" dirty="0">
                <a:solidFill>
                  <a:srgbClr val="FF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Love For Christ Becomes Secondary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B76E90A-D365-43D1-8651-8A631C5898A0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146050" y="1717248"/>
            <a:ext cx="8851900" cy="5016758"/>
          </a:xfrm>
        </p:spPr>
        <p:txBody>
          <a:bodyPr wrap="square">
            <a:spAutoFit/>
          </a:bodyPr>
          <a:lstStyle/>
          <a:p>
            <a:pPr hangingPunct="0">
              <a:spcBef>
                <a:spcPts val="0"/>
              </a:spcBef>
            </a:pPr>
            <a:r>
              <a:rPr lang="en-US" altLang="en-US" sz="3200" dirty="0">
                <a:highlight>
                  <a:srgbClr val="FFFF00"/>
                </a:highlight>
                <a:latin typeface="Leelawadee" panose="020B0502040204020203" pitchFamily="34" charset="-34"/>
                <a:cs typeface="Leelawadee" panose="020B0502040204020203" pitchFamily="34" charset="-34"/>
              </a:rPr>
              <a:t>Christ must be first. Matthew 10:37-39</a:t>
            </a:r>
          </a:p>
          <a:p>
            <a:pPr hangingPunct="0">
              <a:spcBef>
                <a:spcPts val="0"/>
              </a:spcBef>
            </a:pPr>
            <a:r>
              <a:rPr lang="en-US" altLang="en-US" sz="32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“I have this against thee … fallen.”</a:t>
            </a:r>
            <a:br>
              <a:rPr lang="en-US" altLang="en-US" sz="3200" i="1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Revelation 2:4-5</a:t>
            </a:r>
          </a:p>
          <a:p>
            <a:pPr hangingPunct="0">
              <a:spcBef>
                <a:spcPts val="0"/>
              </a:spcBef>
            </a:pP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Churches are tempted to put other things ahead of Christ:</a:t>
            </a:r>
          </a:p>
          <a:p>
            <a:pPr lvl="1" hangingPunct="0">
              <a:spcBef>
                <a:spcPts val="0"/>
              </a:spcBef>
            </a:pP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Reputation</a:t>
            </a:r>
          </a:p>
          <a:p>
            <a:pPr lvl="1" hangingPunct="0">
              <a:spcBef>
                <a:spcPts val="0"/>
              </a:spcBef>
            </a:pP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The physical complex</a:t>
            </a:r>
          </a:p>
          <a:p>
            <a:pPr lvl="1" hangingPunct="0">
              <a:spcBef>
                <a:spcPts val="0"/>
              </a:spcBef>
            </a:pP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Drawing people at the expense of truth</a:t>
            </a:r>
          </a:p>
          <a:p>
            <a:pPr lvl="1" hangingPunct="0">
              <a:spcBef>
                <a:spcPts val="0"/>
              </a:spcBef>
            </a:pP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Ease and comfort</a:t>
            </a:r>
          </a:p>
          <a:p>
            <a:pPr hangingPunct="0">
              <a:spcBef>
                <a:spcPts val="0"/>
              </a:spcBef>
            </a:pPr>
            <a:r>
              <a:rPr lang="en-US" altLang="en-US" sz="3200" dirty="0">
                <a:latin typeface="Leelawadee" panose="020B0502040204020203" pitchFamily="34" charset="-34"/>
                <a:cs typeface="Leelawadee" panose="020B0502040204020203" pitchFamily="34" charset="-34"/>
              </a:rPr>
              <a:t>Lack of reverence for Christ. Colossians 3:17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599579DF-DF70-498D-BAA8-FA78D8204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FC302F5-D033-48A6-BE01-9CADB2065C14}" type="slidenum">
              <a:rPr lang="en-US" altLang="en-US">
                <a:solidFill>
                  <a:srgbClr val="540000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hangingPunct="1"/>
              <a:t>9</a:t>
            </a:fld>
            <a:endParaRPr lang="en-US" altLang="en-US">
              <a:solidFill>
                <a:srgbClr val="54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/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1000"/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1559</TotalTime>
  <Words>539</Words>
  <Application>Microsoft Office PowerPoint</Application>
  <PresentationFormat>On-screen Show (4:3)</PresentationFormat>
  <Paragraphs>91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Franklin Gothic Book</vt:lpstr>
      <vt:lpstr>Leelawadee</vt:lpstr>
      <vt:lpstr>Perpetua</vt:lpstr>
      <vt:lpstr>Tahoma</vt:lpstr>
      <vt:lpstr>Wingdings 2</vt:lpstr>
      <vt:lpstr>Theme10</vt:lpstr>
      <vt:lpstr>What CAN Destroy A Local Church?</vt:lpstr>
      <vt:lpstr>Allowing Divisions Over People</vt:lpstr>
      <vt:lpstr>False Doctrines (Colossians 2:8)</vt:lpstr>
      <vt:lpstr>Binding Personal Consciences</vt:lpstr>
      <vt:lpstr>An Unfaithful Eldership</vt:lpstr>
      <vt:lpstr>Hypocrisy</vt:lpstr>
      <vt:lpstr>The Infiltration Of The World</vt:lpstr>
      <vt:lpstr>Weariness With Whole Counsel Of God</vt:lpstr>
      <vt:lpstr>Love For Christ Becomes Secondary</vt:lpstr>
      <vt:lpstr>Our Purpose Is To  Survive And Thrive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Destroy A Local Church</dc:title>
  <dc:creator>Micky Galloway</dc:creator>
  <cp:lastModifiedBy>Richard Lidh</cp:lastModifiedBy>
  <cp:revision>15</cp:revision>
  <cp:lastPrinted>2022-03-27T03:50:25Z</cp:lastPrinted>
  <dcterms:created xsi:type="dcterms:W3CDTF">2022-03-25T18:08:07Z</dcterms:created>
  <dcterms:modified xsi:type="dcterms:W3CDTF">2022-03-27T03:50:42Z</dcterms:modified>
</cp:coreProperties>
</file>